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41" r:id="rId1"/>
  </p:sldMasterIdLst>
  <p:notesMasterIdLst>
    <p:notesMasterId r:id="rId41"/>
  </p:notesMasterIdLst>
  <p:sldIdLst>
    <p:sldId id="256" r:id="rId2"/>
    <p:sldId id="257" r:id="rId3"/>
    <p:sldId id="354" r:id="rId4"/>
    <p:sldId id="385" r:id="rId5"/>
    <p:sldId id="386" r:id="rId6"/>
    <p:sldId id="355" r:id="rId7"/>
    <p:sldId id="259" r:id="rId8"/>
    <p:sldId id="387" r:id="rId9"/>
    <p:sldId id="389" r:id="rId10"/>
    <p:sldId id="390" r:id="rId11"/>
    <p:sldId id="391" r:id="rId12"/>
    <p:sldId id="388" r:id="rId13"/>
    <p:sldId id="343" r:id="rId14"/>
    <p:sldId id="344" r:id="rId15"/>
    <p:sldId id="347" r:id="rId16"/>
    <p:sldId id="345" r:id="rId17"/>
    <p:sldId id="346" r:id="rId18"/>
    <p:sldId id="392" r:id="rId19"/>
    <p:sldId id="393" r:id="rId20"/>
    <p:sldId id="395" r:id="rId21"/>
    <p:sldId id="396" r:id="rId22"/>
    <p:sldId id="397" r:id="rId23"/>
    <p:sldId id="398" r:id="rId24"/>
    <p:sldId id="399" r:id="rId25"/>
    <p:sldId id="400" r:id="rId26"/>
    <p:sldId id="405" r:id="rId27"/>
    <p:sldId id="406" r:id="rId28"/>
    <p:sldId id="407" r:id="rId29"/>
    <p:sldId id="408" r:id="rId30"/>
    <p:sldId id="401" r:id="rId31"/>
    <p:sldId id="402" r:id="rId32"/>
    <p:sldId id="403" r:id="rId33"/>
    <p:sldId id="348" r:id="rId34"/>
    <p:sldId id="349" r:id="rId35"/>
    <p:sldId id="350" r:id="rId36"/>
    <p:sldId id="410" r:id="rId37"/>
    <p:sldId id="409" r:id="rId38"/>
    <p:sldId id="412" r:id="rId39"/>
    <p:sldId id="40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0639" autoAdjust="0"/>
  </p:normalViewPr>
  <p:slideViewPr>
    <p:cSldViewPr snapToGrid="0">
      <p:cViewPr varScale="1">
        <p:scale>
          <a:sx n="64" d="100"/>
          <a:sy n="64" d="100"/>
        </p:scale>
        <p:origin x="1212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5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7439F-3796-4809-8038-6E10B7176F44}" type="datetimeFigureOut">
              <a:rPr lang="ru-RU" smtClean="0"/>
              <a:t>22.04.2018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7B40F-524F-42A7-9F73-106C88D65C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95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B40F-524F-42A7-9F73-106C88D65C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66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7B40F-524F-42A7-9F73-106C88D65C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276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233F7B29-F3AF-45F3-8F3D-5293438E6D04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4" name="Рисунок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42" y="6312461"/>
            <a:ext cx="1049884" cy="2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2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231FE-04D3-4B94-B0F6-865B343D6B2A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F9B0-B0ED-4778-948F-7295C20AC360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2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3FA35-1987-444B-82A5-896342B58728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343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C50A-6F5D-48D7-B6DC-95C0A91AB956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1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572BF-5F32-42FD-9D3C-168243553C4A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3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88535-1F29-4BD5-BBED-F929ECFAF168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75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EBB4-C958-421F-BC52-7BACA64B78F1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38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AAFC5-973E-4A25-A845-0EB7FF16761B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8FB3D922-B543-4F41-8545-6A32317A9892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87BD3-551D-4740-817D-50FBFFF92D36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E5320-FE2E-4793-8772-8455BDDA9743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9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630A-1580-4CA7-BD4E-E0B385B7653E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2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1C3DA-5ABF-42C1-BF36-BA00761A8D9A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07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62DA-C94B-4CFB-9EBF-E5EB57746F18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5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5EECD-CED7-4281-BDD7-DE575EE973E1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1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696F-2AF3-467D-BE4E-94B071065493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0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Рисунок 4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76BFB-B21C-4FD9-B6C1-169AD7D974A3}" type="datetime1">
              <a:rPr lang="en-US" smtClean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1" name="Рисунок 5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42" y="6312461"/>
            <a:ext cx="1049884" cy="2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6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862" y="1056460"/>
            <a:ext cx="6847161" cy="181854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Network intrusion detection</a:t>
            </a:r>
            <a:endParaRPr lang="ru-RU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513493" y="4647788"/>
            <a:ext cx="2426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Tatyana Shishkova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784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malicious </a:t>
            </a:r>
            <a:r>
              <a:rPr lang="en-US" dirty="0"/>
              <a:t>behavior: </a:t>
            </a:r>
            <a:r>
              <a:rPr lang="en-US" dirty="0" err="1"/>
              <a:t>Dinihou</a:t>
            </a:r>
            <a:r>
              <a:rPr lang="en-US" dirty="0"/>
              <a:t> worm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009775"/>
            <a:ext cx="7429499" cy="37814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create Snort/</a:t>
            </a:r>
            <a:r>
              <a:rPr lang="en-US" dirty="0" err="1" smtClean="0"/>
              <a:t>Suricata</a:t>
            </a:r>
            <a:r>
              <a:rPr lang="en-US" dirty="0" smtClean="0"/>
              <a:t> rule?</a:t>
            </a:r>
          </a:p>
          <a:p>
            <a:pPr marL="0" indent="0">
              <a:buNone/>
            </a:pPr>
            <a:r>
              <a:rPr lang="en-US" dirty="0" smtClean="0"/>
              <a:t>Variant 2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56060" y="3319780"/>
            <a:ext cx="7629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$EXTERNAL_NET $HTTP_PORTS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Dinihou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worm";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flow:established,to_server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http_method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User-Agent</a:t>
            </a:r>
            <a:r>
              <a:rPr lang="en-US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|3c 7c 3e|nan-av|3c 7c 3e|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classtype:worm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sid:02; rev:1;)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78" y="5368357"/>
            <a:ext cx="5128062" cy="287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49" y="5746344"/>
            <a:ext cx="7772233" cy="268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27" y="6036047"/>
            <a:ext cx="3589563" cy="2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9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malicious </a:t>
            </a:r>
            <a:r>
              <a:rPr lang="en-US" dirty="0"/>
              <a:t>behavior: </a:t>
            </a:r>
            <a:r>
              <a:rPr lang="en-US" dirty="0" err="1"/>
              <a:t>Dinihou</a:t>
            </a:r>
            <a:r>
              <a:rPr lang="en-US" dirty="0"/>
              <a:t> worm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009775"/>
            <a:ext cx="7429499" cy="37814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create Snort/</a:t>
            </a:r>
            <a:r>
              <a:rPr lang="en-US" dirty="0" err="1" smtClean="0"/>
              <a:t>Suricata</a:t>
            </a:r>
            <a:r>
              <a:rPr lang="en-US" dirty="0" smtClean="0"/>
              <a:t> rule?</a:t>
            </a:r>
          </a:p>
          <a:p>
            <a:pPr marL="0" indent="0">
              <a:buNone/>
            </a:pPr>
            <a:r>
              <a:rPr lang="en-US" dirty="0" smtClean="0"/>
              <a:t>Variant 3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56060" y="3319780"/>
            <a:ext cx="70775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$EXTERNAL_NET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any \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Dinihou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worm";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flow:established,to_server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depth:5; \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/is-ready </a:t>
            </a:r>
            <a:r>
              <a:rPr lang="en-US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within:15;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nocase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classtype:worm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sid:03; rev:1;)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78" y="5368357"/>
            <a:ext cx="5128062" cy="28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</a:t>
            </a:r>
            <a:r>
              <a:rPr lang="en-US" dirty="0" err="1" smtClean="0"/>
              <a:t>dns</a:t>
            </a:r>
            <a:r>
              <a:rPr lang="en-US" dirty="0" smtClean="0"/>
              <a:t> queries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example.com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6060" y="3319780"/>
            <a:ext cx="69557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any 53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example.com DNS query"; 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:"|01 00 00 01 00 00 00 00 00 00|";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depth:10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offset:2;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|07|example|03|com|00|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distance:0;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fast_pattern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classtype:test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sid:04; rev:1;)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snort rules creating</a:t>
            </a:r>
            <a:br>
              <a:rPr lang="en-US" dirty="0" smtClean="0"/>
            </a:br>
            <a:r>
              <a:rPr lang="en-US" sz="2700" dirty="0"/>
              <a:t>Step 1. DNS query for known malicious domain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009" y="2249487"/>
            <a:ext cx="74294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www.bizagree.com – Trojan-Spy.Win32.Noon C&amp;C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56060" y="3319780"/>
            <a:ext cx="80329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any 53 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:"Malicious domain request"; 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content:"|01 00 00 01 00 00 00 00 00 00|"; 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depth:10; offset:2; 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|03|www|08|bizagree|03|com|00|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distance:0;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fast_pattern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classtype:trojware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sid:05; rev:1;)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5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snort rules </a:t>
            </a:r>
            <a:r>
              <a:rPr lang="en-US" dirty="0" smtClean="0"/>
              <a:t>Creating</a:t>
            </a:r>
            <a:br>
              <a:rPr lang="en-US" dirty="0" smtClean="0"/>
            </a:br>
            <a:r>
              <a:rPr lang="en-US" sz="2700" dirty="0"/>
              <a:t>Step </a:t>
            </a:r>
            <a:r>
              <a:rPr lang="en-US" sz="2700" dirty="0" smtClean="0"/>
              <a:t>2. generic silent rules for intercepted traffic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61" y="2097088"/>
            <a:ext cx="8392714" cy="70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961" y="3310255"/>
            <a:ext cx="84946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$EXTERNAL_NET $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HTTP_PORTS \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:"Probably Trojan-Spy.Win32.Noon"; \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flow:to_server,established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http_method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/?id=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http_uri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fast_pattern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/GET \/[a-zA-Z0-9\/]+\/\?id\=/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\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classtype:suspicious-activity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sid:06; rev:1;)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snort rules </a:t>
            </a:r>
            <a:r>
              <a:rPr lang="en-US" sz="3200" dirty="0" smtClean="0"/>
              <a:t>Creating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Step 3</a:t>
            </a:r>
            <a:r>
              <a:rPr lang="en-US" sz="2400" dirty="0" smtClean="0"/>
              <a:t>. avoiding false alarms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269" y="4700651"/>
            <a:ext cx="6483906" cy="11826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content: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content: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User-Agent: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www.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33" y="3235131"/>
            <a:ext cx="8039764" cy="1327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317" y="2097088"/>
            <a:ext cx="7236380" cy="612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940" y="2178012"/>
            <a:ext cx="1469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Noon traffic: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1940" y="2765965"/>
            <a:ext cx="1431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False alarm: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707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snort rules </a:t>
            </a:r>
            <a:r>
              <a:rPr lang="en-US" dirty="0" smtClean="0"/>
              <a:t>Creating</a:t>
            </a:r>
            <a:br>
              <a:rPr lang="en-US" dirty="0" smtClean="0"/>
            </a:br>
            <a:r>
              <a:rPr lang="en-US" sz="2700" dirty="0"/>
              <a:t>Step </a:t>
            </a:r>
            <a:r>
              <a:rPr lang="en-US" sz="2700" dirty="0" smtClean="0"/>
              <a:t>4. exact regular rules for intercepted traffic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1" y="2097088"/>
            <a:ext cx="7236380" cy="612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25" y="2886063"/>
            <a:ext cx="8207479" cy="624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1" y="4483772"/>
            <a:ext cx="8895933" cy="597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74" y="3687623"/>
            <a:ext cx="7531753" cy="612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58" y="5265831"/>
            <a:ext cx="7926984" cy="6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snort rules </a:t>
            </a:r>
            <a:r>
              <a:rPr lang="en-US" dirty="0" smtClean="0"/>
              <a:t>Creating</a:t>
            </a:r>
            <a:br>
              <a:rPr lang="en-US" dirty="0" smtClean="0"/>
            </a:br>
            <a:r>
              <a:rPr lang="en-US" sz="2700" dirty="0"/>
              <a:t>Step </a:t>
            </a:r>
            <a:r>
              <a:rPr lang="en-US" sz="2700" dirty="0" smtClean="0"/>
              <a:t>4. exact regular rules for intercepted traffic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009" y="2898647"/>
            <a:ext cx="7429499" cy="2892553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http_method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/?id=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http_uri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fast_pattern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/GET (\/[a-zA-Z0-9]{2,5}){1,}\/\?id\=[a-zA-Z0-9_\-\.\+=\/]+ HTTP\/1</a:t>
            </a:r>
            <a:r>
              <a:rPr lang="en-US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\./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www.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close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User-Agent: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http_header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7" y="2097088"/>
            <a:ext cx="7926984" cy="6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 smtClean="0"/>
              <a:t>Discovering botnets using </a:t>
            </a:r>
            <a:r>
              <a:rPr lang="en-US" dirty="0" err="1" smtClean="0"/>
              <a:t>nids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952625"/>
            <a:ext cx="4125515" cy="383857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Botnet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network of ‘bots’ </a:t>
            </a:r>
            <a:r>
              <a:rPr lang="en-US" dirty="0" smtClean="0"/>
              <a:t>(infected machines) that </a:t>
            </a:r>
            <a:r>
              <a:rPr lang="en-US" dirty="0"/>
              <a:t>the criminal can remotely manage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49" y="2124520"/>
            <a:ext cx="3508225" cy="26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FIBBIT (RANBYUS) BANKING TROJAN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124521"/>
            <a:ext cx="4439839" cy="3666680"/>
          </a:xfrm>
        </p:spPr>
        <p:txBody>
          <a:bodyPr/>
          <a:lstStyle/>
          <a:p>
            <a:r>
              <a:rPr lang="en-US" dirty="0"/>
              <a:t>Known since March 2010</a:t>
            </a:r>
          </a:p>
          <a:p>
            <a:r>
              <a:rPr lang="en-US" dirty="0"/>
              <a:t>Remote control of BIFIT </a:t>
            </a:r>
            <a:r>
              <a:rPr lang="en-US" dirty="0" err="1"/>
              <a:t>iBank</a:t>
            </a:r>
            <a:r>
              <a:rPr lang="en-US" dirty="0"/>
              <a:t> 2 banking client and others</a:t>
            </a:r>
          </a:p>
          <a:p>
            <a:r>
              <a:rPr lang="en-US" dirty="0"/>
              <a:t>Different versions</a:t>
            </a:r>
          </a:p>
          <a:p>
            <a:r>
              <a:rPr lang="en-US" dirty="0"/>
              <a:t>Latest version was active in autumn </a:t>
            </a:r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82" y="3441926"/>
            <a:ext cx="4207205" cy="25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0" y="2097088"/>
            <a:ext cx="1917955" cy="2554078"/>
          </a:xfrm>
        </p:spPr>
      </p:pic>
      <p:sp>
        <p:nvSpPr>
          <p:cNvPr id="6" name="TextBox 5"/>
          <p:cNvSpPr txBox="1"/>
          <p:nvPr/>
        </p:nvSpPr>
        <p:spPr>
          <a:xfrm>
            <a:off x="2957384" y="2453264"/>
            <a:ext cx="44816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Tatyana Shishkova</a:t>
            </a:r>
          </a:p>
          <a:p>
            <a:r>
              <a:rPr lang="en-US" sz="2000" dirty="0" smtClean="0"/>
              <a:t>Malware Analyst, Shift AV Analysts Group</a:t>
            </a:r>
          </a:p>
        </p:txBody>
      </p:sp>
    </p:spTree>
    <p:extLst>
      <p:ext uri="{BB962C8B-B14F-4D97-AF65-F5344CB8AC3E}">
        <p14:creationId xmlns:p14="http://schemas.microsoft.com/office/powerpoint/2010/main" val="25365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FIBBIT (RANBYUS) BANKING TROJAN</a:t>
            </a:r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913796" y="1832201"/>
            <a:ext cx="5065536" cy="47928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>
                <a:cs typeface="Arial" panose="020B0604020202020204" pitchFamily="34" charset="0"/>
              </a:rPr>
              <a:t>Evolution: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GET request with plain text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POST request with custom base64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Added random parameter-value pairs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Different base64 alphabets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DGA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anose="020B0604020202020204" pitchFamily="34" charset="0"/>
              </a:rPr>
              <a:t>Module name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71" y="2380402"/>
            <a:ext cx="6446808" cy="6589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58" y="3157029"/>
            <a:ext cx="6448421" cy="2326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84" y="4544072"/>
            <a:ext cx="9090918" cy="21237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2979690"/>
            <a:ext cx="11131606" cy="1137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6" y="3465919"/>
            <a:ext cx="11131606" cy="29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2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FIBBIT (RANBYUS) BANKING TROJAN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58640" y="1893687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 stream, August 2016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" y="2606237"/>
            <a:ext cx="8411749" cy="22196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58806" y="2606236"/>
            <a:ext cx="4613244" cy="327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805" y="3472659"/>
            <a:ext cx="8417877" cy="1353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2050" y="2585301"/>
            <a:ext cx="171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Header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935" y="4999796"/>
            <a:ext cx="720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pcre</a:t>
            </a:r>
            <a:r>
              <a:rPr lang="en-US" dirty="0"/>
              <a:t>: “/-{2}[A-Z0-9]{15</a:t>
            </a:r>
            <a:r>
              <a:rPr lang="en-US" dirty="0" smtClean="0"/>
              <a:t>}\x0d\x0a</a:t>
            </a:r>
          </a:p>
          <a:p>
            <a:r>
              <a:rPr lang="en-US" dirty="0" smtClean="0"/>
              <a:t>Content-Disposition</a:t>
            </a:r>
            <a:r>
              <a:rPr lang="en-US" dirty="0"/>
              <a:t>: form-data\;</a:t>
            </a:r>
          </a:p>
          <a:p>
            <a:r>
              <a:rPr lang="en-US" dirty="0"/>
              <a:t>name=\"[A-Za-z0-9]{7,18</a:t>
            </a:r>
            <a:r>
              <a:rPr lang="en-US" dirty="0" smtClean="0"/>
              <a:t>}\"</a:t>
            </a:r>
          </a:p>
          <a:p>
            <a:r>
              <a:rPr lang="en-US" dirty="0" smtClean="0"/>
              <a:t>\x0d\x0a\x0d\x0a</a:t>
            </a:r>
          </a:p>
          <a:p>
            <a:r>
              <a:rPr lang="en-US" dirty="0" smtClean="0"/>
              <a:t>[A-Za-z0-9</a:t>
            </a:r>
            <a:r>
              <a:rPr lang="en-US" dirty="0"/>
              <a:t>+\/]{100,}={0,2</a:t>
            </a:r>
            <a:r>
              <a:rPr lang="en-US" dirty="0" smtClean="0"/>
              <a:t>}\x0d\x0a-</a:t>
            </a:r>
            <a:r>
              <a:rPr lang="en-US" dirty="0"/>
              <a:t>{2}[A-Z0-9]{15}-{2</a:t>
            </a:r>
            <a:r>
              <a:rPr lang="en-US" dirty="0" smtClean="0"/>
              <a:t>}/”;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FIBBIT (RANBYUS) BANKING TROJAN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58640" y="1893687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 base64 encryption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5176" y="4999796"/>
            <a:ext cx="8635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9h4=niNkMPvaT8eCJAHh2TVtPJ91&amp;hXfMVR9XjEYlEyJR=arLUISNfkJu8CgfXYs2YM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id=DC1-VD-DVM032_c834d116_32bac8ae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mj=6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mi=1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pt=1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b=7601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dc=64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v=18023936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&amp;J7aQ=rZGwjS6wXOCcQ6H50zRA&amp;uEgl0D=JUIzIidrwXq1d295X&amp;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session=1051675776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&amp;eq6dpDAthOSPm8=bQi3CaVoUeOr6wmEG1j04c&amp;7ase6krHz=iCNJQWznNn5zpdaatf&amp;uqXse08=r7vqBUZkf8pcYhXvsaBry1&amp;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module=main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&amp;vRoCdDZImz7x=urRr3ZGwra6Q2&amp;YoRGZJ58OLJC=cPkjCcoSVQTyRFU7Cxv3t&amp;u9DI7d2P=1617pxLogyBA&amp;TbL8jTI3=UtEXUwGz5mo&amp;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lang="en-US" sz="1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blcb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en-US" sz="1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8" y="2447280"/>
            <a:ext cx="8813909" cy="23292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65497" y="3771217"/>
            <a:ext cx="8771334" cy="816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BETABOT (NEUREVT) BOTNET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124521"/>
            <a:ext cx="4439839" cy="3666680"/>
          </a:xfrm>
        </p:spPr>
        <p:txBody>
          <a:bodyPr/>
          <a:lstStyle/>
          <a:p>
            <a:r>
              <a:rPr lang="en-US" dirty="0"/>
              <a:t>Multifunctional</a:t>
            </a:r>
          </a:p>
          <a:p>
            <a:r>
              <a:rPr lang="en-US" dirty="0"/>
              <a:t>Known since 2013</a:t>
            </a:r>
          </a:p>
          <a:p>
            <a:r>
              <a:rPr lang="en-US" dirty="0"/>
              <a:t>C++, VB </a:t>
            </a:r>
            <a:r>
              <a:rPr lang="en-US" dirty="0" err="1"/>
              <a:t>crypter</a:t>
            </a:r>
            <a:endParaRPr lang="en-US" dirty="0"/>
          </a:p>
          <a:p>
            <a:r>
              <a:rPr lang="en-US" dirty="0"/>
              <a:t>Up to 16 </a:t>
            </a:r>
            <a:r>
              <a:rPr lang="en-US" dirty="0" err="1"/>
              <a:t>CnC</a:t>
            </a:r>
            <a:r>
              <a:rPr lang="en-US" dirty="0"/>
              <a:t> servers hardcoded</a:t>
            </a:r>
          </a:p>
          <a:p>
            <a:r>
              <a:rPr lang="en-US" dirty="0"/>
              <a:t>Still alive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124520"/>
            <a:ext cx="3670209" cy="19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BETABOT (NEUREVT) BOTNET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4" y="2124520"/>
            <a:ext cx="8421275" cy="1971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679" y="2170071"/>
            <a:ext cx="357187" cy="142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2678" y="2915402"/>
            <a:ext cx="1793082" cy="142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2679" y="3167814"/>
            <a:ext cx="357187" cy="1428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15791" y="3162258"/>
            <a:ext cx="357187" cy="1428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498" y="3534527"/>
            <a:ext cx="357187" cy="1428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57010" y="3658352"/>
            <a:ext cx="357187" cy="1428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92192" y="3780102"/>
            <a:ext cx="357187" cy="1428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8119" y="4365022"/>
            <a:ext cx="28953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ps0 – bot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ps1 – bot </a:t>
            </a:r>
            <a:r>
              <a:rPr lang="en-US" dirty="0" err="1"/>
              <a:t>config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cs1 – bot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cs2 – browser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cs3 – computer/user name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0149" y="4543425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2014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55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BETABOT (NEUREVT) BOTNET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119" y="4365022"/>
            <a:ext cx="28953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ps0 – </a:t>
            </a:r>
            <a:r>
              <a:rPr lang="en-US" dirty="0"/>
              <a:t>bot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ps1 – </a:t>
            </a:r>
            <a:r>
              <a:rPr lang="en-US" dirty="0"/>
              <a:t>bot </a:t>
            </a:r>
            <a:r>
              <a:rPr lang="en-US" dirty="0" err="1"/>
              <a:t>config</a:t>
            </a:r>
            <a:r>
              <a:rPr lang="en-US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cs1 – </a:t>
            </a:r>
            <a:r>
              <a:rPr lang="en-US" dirty="0"/>
              <a:t>bot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cs2 – </a:t>
            </a:r>
            <a:r>
              <a:rPr lang="en-US" dirty="0"/>
              <a:t>browser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cs3 – </a:t>
            </a:r>
            <a:r>
              <a:rPr lang="en-US" dirty="0"/>
              <a:t>computer/user name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0149" y="4543425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2016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270785" y="4365022"/>
            <a:ext cx="2535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pseudorandom </a:t>
            </a:r>
            <a:r>
              <a:rPr lang="en-US" dirty="0"/>
              <a:t>names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6" y="1900077"/>
            <a:ext cx="8592749" cy="23530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06395" y="3055145"/>
            <a:ext cx="722643" cy="14287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63708" y="3040862"/>
            <a:ext cx="591674" cy="14287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617324" y="3418825"/>
            <a:ext cx="802402" cy="14287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46161" y="3545031"/>
            <a:ext cx="802402" cy="14287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62255" y="3667849"/>
            <a:ext cx="802402" cy="14287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0340" y="3055145"/>
            <a:ext cx="420224" cy="14287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45474" y="3799320"/>
            <a:ext cx="802402" cy="1428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34116" y="3923146"/>
            <a:ext cx="802402" cy="1428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502749" cy="1511872"/>
          </a:xfrm>
        </p:spPr>
        <p:txBody>
          <a:bodyPr>
            <a:normAutofit/>
          </a:bodyPr>
          <a:lstStyle/>
          <a:p>
            <a:r>
              <a:rPr lang="en-US" sz="3200" dirty="0"/>
              <a:t>ANDROMEDA (GAMARUE) DOWNLOADER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124521"/>
            <a:ext cx="4439839" cy="3666680"/>
          </a:xfrm>
        </p:spPr>
        <p:txBody>
          <a:bodyPr>
            <a:normAutofit/>
          </a:bodyPr>
          <a:lstStyle/>
          <a:p>
            <a:r>
              <a:rPr lang="en-US" dirty="0"/>
              <a:t>Known since 2011</a:t>
            </a:r>
          </a:p>
          <a:p>
            <a:r>
              <a:rPr lang="en-US" dirty="0" smtClean="0"/>
              <a:t>Downloads popular </a:t>
            </a:r>
            <a:r>
              <a:rPr lang="en-US" dirty="0" err="1"/>
              <a:t>ZeuS</a:t>
            </a:r>
            <a:r>
              <a:rPr lang="en-US" dirty="0"/>
              <a:t>, </a:t>
            </a:r>
            <a:r>
              <a:rPr lang="en-US" dirty="0" err="1"/>
              <a:t>Torpig</a:t>
            </a:r>
            <a:r>
              <a:rPr lang="en-US" dirty="0"/>
              <a:t>, </a:t>
            </a:r>
            <a:r>
              <a:rPr lang="en-US" dirty="0" err="1"/>
              <a:t>Fareit</a:t>
            </a:r>
            <a:r>
              <a:rPr lang="en-US" dirty="0"/>
              <a:t>, </a:t>
            </a:r>
            <a:r>
              <a:rPr lang="en-US" dirty="0" err="1"/>
              <a:t>Lethic</a:t>
            </a:r>
            <a:r>
              <a:rPr lang="en-US" dirty="0"/>
              <a:t> etc.</a:t>
            </a:r>
          </a:p>
          <a:p>
            <a:r>
              <a:rPr lang="en-US" dirty="0" err="1"/>
              <a:t>Multimodular</a:t>
            </a:r>
            <a:r>
              <a:rPr lang="en-US" dirty="0"/>
              <a:t> (</a:t>
            </a:r>
            <a:r>
              <a:rPr lang="en-US" dirty="0" err="1"/>
              <a:t>keyloggers</a:t>
            </a:r>
            <a:r>
              <a:rPr lang="en-US" dirty="0"/>
              <a:t>, grabbers, proxy, rootkits)</a:t>
            </a:r>
          </a:p>
          <a:p>
            <a:r>
              <a:rPr lang="en-US" dirty="0" smtClean="0"/>
              <a:t>Price</a:t>
            </a:r>
            <a:r>
              <a:rPr lang="en-US" dirty="0"/>
              <a:t>: ~300-500$ + plugins</a:t>
            </a:r>
          </a:p>
        </p:txBody>
      </p:sp>
      <p:pic>
        <p:nvPicPr>
          <p:cNvPr id="6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124520"/>
            <a:ext cx="3644066" cy="25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502749" cy="1511872"/>
          </a:xfrm>
        </p:spPr>
        <p:txBody>
          <a:bodyPr>
            <a:normAutofit/>
          </a:bodyPr>
          <a:lstStyle/>
          <a:p>
            <a:r>
              <a:rPr lang="en-US" sz="3200" dirty="0"/>
              <a:t>ANDROMEDA (GAMARUE) DOWNLOADER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8190" y="1789468"/>
            <a:ext cx="2959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 stream, variant 1</a:t>
            </a:r>
            <a:endParaRPr lang="en-US" sz="2400" dirty="0"/>
          </a:p>
        </p:txBody>
      </p:sp>
      <p:pic>
        <p:nvPicPr>
          <p:cNvPr id="8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1" y="2653640"/>
            <a:ext cx="8217685" cy="24788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7406" y="2795019"/>
            <a:ext cx="527019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03506" y="2795019"/>
            <a:ext cx="527019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7406" y="3041373"/>
            <a:ext cx="5006944" cy="651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7406" y="3692524"/>
            <a:ext cx="590519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7406" y="3938879"/>
            <a:ext cx="1638269" cy="214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7405" y="4152900"/>
            <a:ext cx="2498695" cy="473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7404" y="4811339"/>
            <a:ext cx="8061295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27750" y="3452676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Content (mask)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702300" y="2795019"/>
            <a:ext cx="374650" cy="1776981"/>
          </a:xfrm>
          <a:prstGeom prst="righ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404" y="5177989"/>
            <a:ext cx="313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pcre</a:t>
            </a:r>
            <a:r>
              <a:rPr lang="en-US" dirty="0" smtClean="0"/>
              <a:t>:”/&lt;</a:t>
            </a:r>
            <a:r>
              <a:rPr lang="en-US" dirty="0"/>
              <a:t>base64_expression&gt;/”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70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1" y="2669785"/>
            <a:ext cx="8483385" cy="20212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502749" cy="1511872"/>
          </a:xfrm>
        </p:spPr>
        <p:txBody>
          <a:bodyPr>
            <a:normAutofit/>
          </a:bodyPr>
          <a:lstStyle/>
          <a:p>
            <a:r>
              <a:rPr lang="en-US" sz="3200" dirty="0"/>
              <a:t>ANDROMEDA (GAMARUE) DOWNLOADER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056" y="2811185"/>
            <a:ext cx="527019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09733" y="2811185"/>
            <a:ext cx="527019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4056" y="3271561"/>
            <a:ext cx="4930746" cy="420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4056" y="3057540"/>
            <a:ext cx="596869" cy="214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4056" y="3700320"/>
            <a:ext cx="1638269" cy="214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379" y="3914341"/>
            <a:ext cx="1850671" cy="22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4056" y="4368461"/>
            <a:ext cx="8343869" cy="246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4056" y="4774370"/>
            <a:ext cx="82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id:&lt;</a:t>
            </a:r>
            <a:r>
              <a:rPr lang="en-US" sz="1600" dirty="0" err="1"/>
              <a:t>ulong</a:t>
            </a:r>
            <a:r>
              <a:rPr lang="en-US" sz="1600" dirty="0"/>
              <a:t>&gt; | bid:&lt;</a:t>
            </a:r>
            <a:r>
              <a:rPr lang="en-US" sz="1600" dirty="0" err="1"/>
              <a:t>ulong</a:t>
            </a:r>
            <a:r>
              <a:rPr lang="en-US" sz="1600" dirty="0"/>
              <a:t>&gt; | </a:t>
            </a:r>
            <a:r>
              <a:rPr lang="en-US" sz="1600" dirty="0" err="1"/>
              <a:t>bv</a:t>
            </a:r>
            <a:r>
              <a:rPr lang="en-US" sz="1600" dirty="0"/>
              <a:t>:&lt;</a:t>
            </a:r>
            <a:r>
              <a:rPr lang="en-US" sz="1600" dirty="0" err="1"/>
              <a:t>ulong</a:t>
            </a:r>
            <a:r>
              <a:rPr lang="en-US" sz="1600" dirty="0"/>
              <a:t>&gt; | </a:t>
            </a:r>
            <a:r>
              <a:rPr lang="en-US" sz="1600" dirty="0" err="1"/>
              <a:t>sv</a:t>
            </a:r>
            <a:r>
              <a:rPr lang="en-US" sz="1600" dirty="0"/>
              <a:t>:&lt;</a:t>
            </a:r>
            <a:r>
              <a:rPr lang="en-US" sz="1600" dirty="0" err="1"/>
              <a:t>ulong</a:t>
            </a:r>
            <a:r>
              <a:rPr lang="en-US" sz="1600" dirty="0"/>
              <a:t>&gt; | pa:&lt;</a:t>
            </a:r>
            <a:r>
              <a:rPr lang="en-US" sz="1600" dirty="0" err="1"/>
              <a:t>ulong</a:t>
            </a:r>
            <a:r>
              <a:rPr lang="en-US" sz="1600" dirty="0"/>
              <a:t>&gt; | la:&lt;</a:t>
            </a:r>
            <a:r>
              <a:rPr lang="en-US" sz="1600" dirty="0" err="1"/>
              <a:t>ulong</a:t>
            </a:r>
            <a:r>
              <a:rPr lang="en-US" sz="1600" dirty="0"/>
              <a:t>&gt; | </a:t>
            </a:r>
            <a:r>
              <a:rPr lang="en-US" sz="1600" dirty="0" err="1"/>
              <a:t>ar</a:t>
            </a:r>
            <a:r>
              <a:rPr lang="en-US" sz="1600" dirty="0"/>
              <a:t>:&lt;</a:t>
            </a:r>
            <a:r>
              <a:rPr lang="en-US" sz="1600" dirty="0" err="1"/>
              <a:t>ulong</a:t>
            </a:r>
            <a:r>
              <a:rPr lang="en-US" sz="1600" dirty="0"/>
              <a:t>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8190" y="1789468"/>
            <a:ext cx="2959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 stream, variant 2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495521" y="3216924"/>
            <a:ext cx="211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“Cache-Control</a:t>
            </a:r>
            <a:r>
              <a:rPr lang="en-US" dirty="0" smtClean="0">
                <a:solidFill>
                  <a:schemeClr val="bg1"/>
                </a:solidFill>
              </a:rPr>
              <a:t>:”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“Pragma:”</a:t>
            </a:r>
          </a:p>
        </p:txBody>
      </p:sp>
    </p:spTree>
    <p:extLst>
      <p:ext uri="{BB962C8B-B14F-4D97-AF65-F5344CB8AC3E}">
        <p14:creationId xmlns:p14="http://schemas.microsoft.com/office/powerpoint/2010/main" val="419231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502749" cy="1511872"/>
          </a:xfrm>
        </p:spPr>
        <p:txBody>
          <a:bodyPr>
            <a:normAutofit/>
          </a:bodyPr>
          <a:lstStyle/>
          <a:p>
            <a:r>
              <a:rPr lang="en-US" sz="3200" dirty="0"/>
              <a:t>ANDROMEDA (GAMARUE) DOWNLOADER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811" y="22276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2011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810" y="372382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2013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9810" y="524477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Arial" panose="020B0604020202020204" pitchFamily="34" charset="0"/>
              </a:rPr>
              <a:t>2015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13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14" y="1755153"/>
            <a:ext cx="4428571" cy="1314286"/>
          </a:xfrm>
          <a:prstGeom prst="rect">
            <a:avLst/>
          </a:prstGeom>
        </p:spPr>
      </p:pic>
      <p:pic>
        <p:nvPicPr>
          <p:cNvPr id="14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59" y="2153172"/>
            <a:ext cx="6028571" cy="1295238"/>
          </a:xfrm>
          <a:prstGeom prst="rect">
            <a:avLst/>
          </a:prstGeom>
        </p:spPr>
      </p:pic>
      <p:pic>
        <p:nvPicPr>
          <p:cNvPr id="15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14" y="3251351"/>
            <a:ext cx="5485714" cy="1314286"/>
          </a:xfrm>
          <a:prstGeom prst="rect">
            <a:avLst/>
          </a:prstGeom>
        </p:spPr>
      </p:pic>
      <p:pic>
        <p:nvPicPr>
          <p:cNvPr id="16" name="Рисунок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59" y="3630322"/>
            <a:ext cx="6000000" cy="1257143"/>
          </a:xfrm>
          <a:prstGeom prst="rect">
            <a:avLst/>
          </a:prstGeom>
        </p:spPr>
      </p:pic>
      <p:pic>
        <p:nvPicPr>
          <p:cNvPr id="17" name="Рисунок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14" y="4772300"/>
            <a:ext cx="6028571" cy="1314286"/>
          </a:xfrm>
          <a:prstGeom prst="rect">
            <a:avLst/>
          </a:prstGeom>
        </p:spPr>
      </p:pic>
      <p:pic>
        <p:nvPicPr>
          <p:cNvPr id="18" name="Рисунок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11" y="5069377"/>
            <a:ext cx="6019048" cy="1323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9994" y="22276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2012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9994" y="372382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2014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9994" y="524477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2016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7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intrusion detection system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Open source: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0" y="3122707"/>
            <a:ext cx="3294079" cy="179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52" y="2949483"/>
            <a:ext cx="3684678" cy="21417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2285" y="5329533"/>
            <a:ext cx="126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snort.org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35199" y="5329533"/>
            <a:ext cx="206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suricata-ids.org</a:t>
            </a:r>
          </a:p>
        </p:txBody>
      </p:sp>
    </p:spTree>
    <p:extLst>
      <p:ext uri="{BB962C8B-B14F-4D97-AF65-F5344CB8AC3E}">
        <p14:creationId xmlns:p14="http://schemas.microsoft.com/office/powerpoint/2010/main" val="13338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GLUPTEBA SPAM BOTNET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124521"/>
            <a:ext cx="4439839" cy="3666680"/>
          </a:xfrm>
        </p:spPr>
        <p:txBody>
          <a:bodyPr/>
          <a:lstStyle/>
          <a:p>
            <a:r>
              <a:rPr lang="en-US" dirty="0"/>
              <a:t>Known since 2011</a:t>
            </a:r>
          </a:p>
          <a:p>
            <a:r>
              <a:rPr lang="en-US" dirty="0"/>
              <a:t>New versions appear every day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566" y="2124521"/>
            <a:ext cx="3244356" cy="30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7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GLUPTEBA SPAM BOTNET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56060" y="2249487"/>
            <a:ext cx="7830740" cy="354171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GET request w/ plain text parameters: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stat?uptime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d&amp;downlink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d&amp;uplink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d&amp;id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s&amp;statpass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s&amp;version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d&amp;features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d&amp;guid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s&amp;comment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</a:t>
            </a:r>
            <a:r>
              <a:rPr lang="en-US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d&amp;s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=%s HTTP/1.0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CnC</a:t>
            </a:r>
            <a:r>
              <a:rPr lang="en-US" dirty="0"/>
              <a:t> reply:</a:t>
            </a:r>
          </a:p>
          <a:p>
            <a:pPr lvl="1"/>
            <a:r>
              <a:rPr lang="en-US" dirty="0" err="1"/>
              <a:t>badpass</a:t>
            </a:r>
            <a:endParaRPr lang="en-US" dirty="0"/>
          </a:p>
          <a:p>
            <a:pPr lvl="1"/>
            <a:r>
              <a:rPr lang="en-US" dirty="0"/>
              <a:t>session:&lt;number&gt;</a:t>
            </a:r>
          </a:p>
          <a:p>
            <a:pPr marL="914400" lvl="2" indent="0">
              <a:buNone/>
            </a:pPr>
            <a:r>
              <a:rPr lang="en-US" dirty="0"/>
              <a:t>+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/>
              <a:t>GLUPTEBA SPAM BOTNET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09" y="2077340"/>
            <a:ext cx="8584391" cy="11020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7680" y="2967345"/>
            <a:ext cx="597683" cy="171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09" y="4443409"/>
            <a:ext cx="8584391" cy="10802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7682" y="5330791"/>
            <a:ext cx="891131" cy="1651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6750" y="3589212"/>
            <a:ext cx="2477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Try another </a:t>
            </a:r>
            <a:r>
              <a:rPr lang="en-US" sz="2400" dirty="0" err="1"/>
              <a:t>CnC</a:t>
            </a:r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73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false alarms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Gh0st RAT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$EXTERNAL_NET !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\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:"Gh0st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Trojan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CnC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\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flow:established,to_server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dsize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250; \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Gh0st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 offset:8;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depth:5; \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classtype:trojware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sid:07;)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false alarms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Gh0st RAT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060" y="3970275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 Gh0st</a:t>
            </a:r>
            <a:endParaRPr lang="ru-RU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69" y="2249487"/>
            <a:ext cx="5210902" cy="495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5" y="3037501"/>
            <a:ext cx="8049748" cy="6477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014" y="4716924"/>
            <a:ext cx="672558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false alarms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249487"/>
            <a:ext cx="7544990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Gh0st RAT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:"Gh0st"; offset:8; depth:5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	Fix: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|00|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Gh0st"; offset: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depth: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72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false alarms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Psiload</a:t>
            </a:r>
            <a:r>
              <a:rPr lang="en-US" dirty="0"/>
              <a:t> Backdoor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any 53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Psiload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Backdoor"; content:"|01 00 00 01 00 00 00 00 00 00 11|"; depth:11; offset:2;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fast_pattern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:"/^[A-Z0-9]{17}/R"; content:"|00 00 10|"; distance:0;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classtype:suspicious-activity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sid:1;)</a:t>
            </a:r>
          </a:p>
        </p:txBody>
      </p:sp>
    </p:spTree>
    <p:extLst>
      <p:ext uri="{BB962C8B-B14F-4D97-AF65-F5344CB8AC3E}">
        <p14:creationId xmlns:p14="http://schemas.microsoft.com/office/powerpoint/2010/main" val="2979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false alarms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197" y="2023658"/>
            <a:ext cx="5258534" cy="619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71" y="3734144"/>
            <a:ext cx="5268060" cy="485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71" y="4884516"/>
            <a:ext cx="5268060" cy="485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4241" y="4279008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AARDVARKFINANCIAL.CO.UK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49718" y="5421869"/>
            <a:ext cx="25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SAFETYINNOVATIONS.CA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343400" y="2744803"/>
            <a:ext cx="428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BYQUCBAQA0IVHVAWQ.glb.it-desktop.com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953625" y="2097088"/>
            <a:ext cx="2318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Psiload</a:t>
            </a:r>
            <a:r>
              <a:rPr lang="en-US" sz="2400" dirty="0"/>
              <a:t> Backdoor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3625" y="3713311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</a:t>
            </a:r>
            <a:r>
              <a:rPr lang="en-US" sz="2400" dirty="0" err="1" smtClean="0"/>
              <a:t>Psiload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23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false alarms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249487"/>
            <a:ext cx="7544990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Psiload</a:t>
            </a:r>
            <a:r>
              <a:rPr lang="en-US" dirty="0"/>
              <a:t> Backdoor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:"/^[A-Z0-9]{17}/R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         	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"|00 </a:t>
            </a:r>
            <a:r>
              <a:rPr lang="en-US" sz="20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00 10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|"; distance:0; 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cs typeface="Courier New" panose="02070309020205020404" pitchFamily="49" charset="0"/>
              </a:rPr>
              <a:t>Fix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pcre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:"/^[A-Z0-9]{17}/R";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"|03|com|00 00 10|"; distance:10;</a:t>
            </a:r>
          </a:p>
        </p:txBody>
      </p:sp>
    </p:spTree>
    <p:extLst>
      <p:ext uri="{BB962C8B-B14F-4D97-AF65-F5344CB8AC3E}">
        <p14:creationId xmlns:p14="http://schemas.microsoft.com/office/powerpoint/2010/main" val="11203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Questions?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Tatyana.Shishkova@kaspersky.com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 smtClean="0"/>
              <a:t>Network intrusion detection system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743199"/>
            <a:ext cx="7429499" cy="3048001"/>
          </a:xfrm>
        </p:spPr>
        <p:txBody>
          <a:bodyPr/>
          <a:lstStyle/>
          <a:p>
            <a:r>
              <a:rPr lang="en-US" dirty="0" smtClean="0"/>
              <a:t>Monitors inbound </a:t>
            </a:r>
            <a:r>
              <a:rPr lang="en-US" dirty="0"/>
              <a:t>and outbound </a:t>
            </a:r>
            <a:r>
              <a:rPr lang="en-US" dirty="0" smtClean="0"/>
              <a:t>traffic</a:t>
            </a:r>
          </a:p>
          <a:p>
            <a:r>
              <a:rPr lang="en-US" dirty="0" smtClean="0"/>
              <a:t>Analyses passing traffic (scans with a set of rules)</a:t>
            </a:r>
          </a:p>
          <a:p>
            <a:r>
              <a:rPr lang="en-US" dirty="0" smtClean="0"/>
              <a:t>Identifies attack / abnormal behavior</a:t>
            </a:r>
          </a:p>
          <a:p>
            <a:r>
              <a:rPr lang="en-US" dirty="0" smtClean="0"/>
              <a:t>Sends an alert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11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12648"/>
            <a:ext cx="7429499" cy="1511872"/>
          </a:xfrm>
        </p:spPr>
        <p:txBody>
          <a:bodyPr/>
          <a:lstStyle/>
          <a:p>
            <a:r>
              <a:rPr lang="en-US" dirty="0" smtClean="0"/>
              <a:t>ways of using </a:t>
            </a:r>
            <a:r>
              <a:rPr lang="en-US" dirty="0" err="1" smtClean="0"/>
              <a:t>nids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743199"/>
            <a:ext cx="7429499" cy="3048001"/>
          </a:xfrm>
        </p:spPr>
        <p:txBody>
          <a:bodyPr/>
          <a:lstStyle/>
          <a:p>
            <a:r>
              <a:rPr lang="en-US" dirty="0" smtClean="0"/>
              <a:t>Scanning traffic from unknown objects on sandbox for automatic detection</a:t>
            </a:r>
          </a:p>
          <a:p>
            <a:r>
              <a:rPr lang="en-US" dirty="0" smtClean="0"/>
              <a:t>Scanning live traffic in corporate 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02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system for attack detection</a:t>
            </a:r>
          </a:p>
          <a:p>
            <a:r>
              <a:rPr lang="en-US" dirty="0"/>
              <a:t>Perimeter </a:t>
            </a:r>
            <a:r>
              <a:rPr lang="en-US" dirty="0" smtClean="0"/>
              <a:t>protection</a:t>
            </a:r>
          </a:p>
          <a:p>
            <a:r>
              <a:rPr lang="en-US" dirty="0" smtClean="0"/>
              <a:t>Contains NIDS Snort/</a:t>
            </a:r>
            <a:r>
              <a:rPr lang="en-US" dirty="0" err="1" smtClean="0"/>
              <a:t>Suricata</a:t>
            </a:r>
            <a:endParaRPr lang="en-US" dirty="0" smtClean="0"/>
          </a:p>
          <a:p>
            <a:r>
              <a:rPr lang="en-US" dirty="0" smtClean="0"/>
              <a:t>Network sensors placed on network nodes</a:t>
            </a:r>
          </a:p>
          <a:p>
            <a:r>
              <a:rPr lang="en-US" dirty="0" smtClean="0"/>
              <a:t>Configured for a client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521" y="1096823"/>
            <a:ext cx="3429479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malicious behavior: </a:t>
            </a:r>
            <a:r>
              <a:rPr lang="en-US" dirty="0" err="1" smtClean="0"/>
              <a:t>Dinihou</a:t>
            </a:r>
            <a:r>
              <a:rPr lang="en-US" dirty="0" smtClean="0"/>
              <a:t> worm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Traffic dump</a:t>
            </a:r>
          </a:p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0" y="2831375"/>
            <a:ext cx="787827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malicious </a:t>
            </a:r>
            <a:r>
              <a:rPr lang="en-US" dirty="0"/>
              <a:t>behavior: </a:t>
            </a:r>
            <a:r>
              <a:rPr lang="en-US" dirty="0" err="1"/>
              <a:t>Dinihou</a:t>
            </a:r>
            <a:r>
              <a:rPr lang="en-US" dirty="0"/>
              <a:t> worm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019300"/>
            <a:ext cx="7429499" cy="37719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Malicious indicators in traffic</a:t>
            </a:r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59" y="2707453"/>
            <a:ext cx="5128062" cy="287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58" y="3991015"/>
            <a:ext cx="7772233" cy="268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57" y="4353512"/>
            <a:ext cx="3589563" cy="291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7" y="5352461"/>
            <a:ext cx="2625081" cy="277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56058" y="2694373"/>
            <a:ext cx="497254" cy="300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73554" y="2707453"/>
            <a:ext cx="992222" cy="300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6057" y="3975299"/>
            <a:ext cx="1109902" cy="300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6056" y="5347191"/>
            <a:ext cx="572694" cy="300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56058" y="3171531"/>
            <a:ext cx="3074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HTTP POST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“/is-ready” relative address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1961" y="4798421"/>
            <a:ext cx="558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User-Agent contains information about infected machine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33743" y="5347191"/>
            <a:ext cx="347395" cy="300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71961" y="5826996"/>
            <a:ext cx="284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Host contains port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9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malicious </a:t>
            </a:r>
            <a:r>
              <a:rPr lang="en-US" dirty="0"/>
              <a:t>behavior: </a:t>
            </a:r>
            <a:r>
              <a:rPr lang="en-US" dirty="0" err="1"/>
              <a:t>Dinihou</a:t>
            </a:r>
            <a:r>
              <a:rPr lang="en-US" dirty="0"/>
              <a:t> worm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009775"/>
            <a:ext cx="7429499" cy="37814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create Snort/</a:t>
            </a:r>
            <a:r>
              <a:rPr lang="en-US" dirty="0" err="1" smtClean="0"/>
              <a:t>Suricata</a:t>
            </a:r>
            <a:r>
              <a:rPr lang="en-US" dirty="0" smtClean="0"/>
              <a:t> rule?</a:t>
            </a:r>
          </a:p>
          <a:p>
            <a:pPr marL="0" indent="0">
              <a:buNone/>
            </a:pPr>
            <a:r>
              <a:rPr lang="en-US" dirty="0" smtClean="0"/>
              <a:t>Variant 1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56060" y="3319780"/>
            <a:ext cx="7629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$HOME_NET any -&gt; $EXTERNAL_NET $HTTP_PORTS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Dinihou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worm";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flow:established,to_server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http_method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uricontent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/is-ready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pcre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/is-ready HTTP</a:t>
            </a:r>
            <a:r>
              <a:rPr lang="en-US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"; \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classtype:worm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sid:01; rev:1;)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778" y="5368357"/>
            <a:ext cx="5128062" cy="28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3087</TotalTime>
  <Words>1141</Words>
  <Application>Microsoft Office PowerPoint</Application>
  <PresentationFormat>On-screen Show (4:3)</PresentationFormat>
  <Paragraphs>228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Courier New</vt:lpstr>
      <vt:lpstr>Trebuchet MS</vt:lpstr>
      <vt:lpstr>Tw Cen MT</vt:lpstr>
      <vt:lpstr>Circuit</vt:lpstr>
      <vt:lpstr>Network intrusion detection</vt:lpstr>
      <vt:lpstr>About me</vt:lpstr>
      <vt:lpstr>Network intrusion detection system</vt:lpstr>
      <vt:lpstr>Network intrusion detection system</vt:lpstr>
      <vt:lpstr>ways of using nids</vt:lpstr>
      <vt:lpstr>KATA</vt:lpstr>
      <vt:lpstr>Known malicious behavior: Dinihou worm</vt:lpstr>
      <vt:lpstr>Known malicious behavior: Dinihou worm</vt:lpstr>
      <vt:lpstr>Known malicious behavior: Dinihou worm</vt:lpstr>
      <vt:lpstr>Known malicious behavior: Dinihou worm</vt:lpstr>
      <vt:lpstr>Known malicious behavior: Dinihou worm</vt:lpstr>
      <vt:lpstr>Rules for dns queries</vt:lpstr>
      <vt:lpstr>snort rules creating Step 1. DNS query for known malicious domain </vt:lpstr>
      <vt:lpstr>snort rules Creating Step 2. generic silent rules for intercepted traffic </vt:lpstr>
      <vt:lpstr>snort rules Creating Step 3. avoiding false alarms </vt:lpstr>
      <vt:lpstr>snort rules Creating Step 4. exact regular rules for intercepted traffic </vt:lpstr>
      <vt:lpstr>snort rules Creating Step 4. exact regular rules for intercepted traffic </vt:lpstr>
      <vt:lpstr>Discovering botnets using nids</vt:lpstr>
      <vt:lpstr>FIBBIT (RANBYUS) BANKING TROJAN</vt:lpstr>
      <vt:lpstr>FIBBIT (RANBYUS) BANKING TROJAN</vt:lpstr>
      <vt:lpstr>FIBBIT (RANBYUS) BANKING TROJAN</vt:lpstr>
      <vt:lpstr>FIBBIT (RANBYUS) BANKING TROJAN</vt:lpstr>
      <vt:lpstr>BETABOT (NEUREVT) BOTNET</vt:lpstr>
      <vt:lpstr>BETABOT (NEUREVT) BOTNET</vt:lpstr>
      <vt:lpstr>BETABOT (NEUREVT) BOTNET</vt:lpstr>
      <vt:lpstr>ANDROMEDA (GAMARUE) DOWNLOADER</vt:lpstr>
      <vt:lpstr>ANDROMEDA (GAMARUE) DOWNLOADER</vt:lpstr>
      <vt:lpstr>ANDROMEDA (GAMARUE) DOWNLOADER</vt:lpstr>
      <vt:lpstr>ANDROMEDA (GAMARUE) DOWNLOADER</vt:lpstr>
      <vt:lpstr>GLUPTEBA SPAM BOTNET</vt:lpstr>
      <vt:lpstr>GLUPTEBA SPAM BOTNET</vt:lpstr>
      <vt:lpstr>GLUPTEBA SPAM BOTNET</vt:lpstr>
      <vt:lpstr>Fixing false alarms</vt:lpstr>
      <vt:lpstr>Fixing false alarms</vt:lpstr>
      <vt:lpstr>Fixing false alarms</vt:lpstr>
      <vt:lpstr>Fixing false alarms</vt:lpstr>
      <vt:lpstr>Fixing false alarms</vt:lpstr>
      <vt:lpstr>Fixing false alarms</vt:lpstr>
      <vt:lpstr>PowerPoint Presentation</vt:lpstr>
    </vt:vector>
  </TitlesOfParts>
  <Company>Kaspersky 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Snort training</dc:title>
  <dc:creator>Tatyana Shishkova</dc:creator>
  <cp:lastModifiedBy>User</cp:lastModifiedBy>
  <cp:revision>195</cp:revision>
  <dcterms:created xsi:type="dcterms:W3CDTF">2017-11-04T13:38:01Z</dcterms:created>
  <dcterms:modified xsi:type="dcterms:W3CDTF">2018-04-21T21:03:30Z</dcterms:modified>
</cp:coreProperties>
</file>